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6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59" autoAdjust="0"/>
    <p:restoredTop sz="86397" autoAdjust="0"/>
  </p:normalViewPr>
  <p:slideViewPr>
    <p:cSldViewPr snapToGrid="0">
      <p:cViewPr>
        <p:scale>
          <a:sx n="40" d="100"/>
          <a:sy n="40" d="100"/>
        </p:scale>
        <p:origin x="-1404" y="-87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22451" r="65022" b="27467"/>
          <a:stretch/>
        </p:blipFill>
        <p:spPr bwMode="auto">
          <a:xfrm>
            <a:off x="5848295" y="1780674"/>
            <a:ext cx="3945409" cy="37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08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18010" r="65022" b="12911"/>
          <a:stretch/>
        </p:blipFill>
        <p:spPr bwMode="auto">
          <a:xfrm>
            <a:off x="5484682" y="1515979"/>
            <a:ext cx="3370560" cy="445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80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29359" r="49013" b="12418"/>
          <a:stretch/>
        </p:blipFill>
        <p:spPr bwMode="auto">
          <a:xfrm>
            <a:off x="3272589" y="2117559"/>
            <a:ext cx="6400800" cy="359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56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18010" r="58114" b="48684"/>
          <a:stretch/>
        </p:blipFill>
        <p:spPr bwMode="auto">
          <a:xfrm>
            <a:off x="2288673" y="2526632"/>
            <a:ext cx="4978401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51803" r="58114" b="12262"/>
          <a:stretch/>
        </p:blipFill>
        <p:spPr bwMode="auto">
          <a:xfrm>
            <a:off x="7841198" y="2526632"/>
            <a:ext cx="3885580" cy="2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80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22451" r="58224" b="46957"/>
          <a:stretch/>
        </p:blipFill>
        <p:spPr bwMode="auto">
          <a:xfrm>
            <a:off x="3073680" y="2526631"/>
            <a:ext cx="5372489" cy="2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8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54126" r="58224" b="8514"/>
          <a:stretch/>
        </p:blipFill>
        <p:spPr bwMode="auto">
          <a:xfrm>
            <a:off x="3386502" y="2334126"/>
            <a:ext cx="5372489" cy="332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870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16776" r="57895" b="38569"/>
          <a:stretch/>
        </p:blipFill>
        <p:spPr bwMode="auto">
          <a:xfrm>
            <a:off x="2069431" y="2213811"/>
            <a:ext cx="4812632" cy="357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65535" r="57895" b="12793"/>
          <a:stretch/>
        </p:blipFill>
        <p:spPr bwMode="auto">
          <a:xfrm>
            <a:off x="7603956" y="2983832"/>
            <a:ext cx="4379495" cy="157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82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21216" r="57675" b="12172"/>
          <a:stretch/>
        </p:blipFill>
        <p:spPr bwMode="auto">
          <a:xfrm>
            <a:off x="5851090" y="1419728"/>
            <a:ext cx="4038868" cy="437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39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t="25658" r="58333" b="25740"/>
          <a:stretch/>
        </p:blipFill>
        <p:spPr bwMode="auto">
          <a:xfrm>
            <a:off x="2600042" y="2502568"/>
            <a:ext cx="4089516" cy="324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31373" r="58698" b="26192"/>
          <a:stretch/>
        </p:blipFill>
        <p:spPr bwMode="auto">
          <a:xfrm>
            <a:off x="7122415" y="2695073"/>
            <a:ext cx="4228680" cy="305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6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4671" r="58443" b="33882"/>
          <a:stretch/>
        </p:blipFill>
        <p:spPr bwMode="auto">
          <a:xfrm>
            <a:off x="2117558" y="2767264"/>
            <a:ext cx="3946358" cy="2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t="33101" r="59138" b="24712"/>
          <a:stretch/>
        </p:blipFill>
        <p:spPr bwMode="auto">
          <a:xfrm>
            <a:off x="6770461" y="2767264"/>
            <a:ext cx="3828455" cy="2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6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Divide and Conquer Algorithms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1287" y="2217739"/>
            <a:ext cx="8964794" cy="34115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Divide a given problem into smaller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subproblems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Solve each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subproblem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(conquer)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have seen examples of such algorithms: Quicksort!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Here, we give another example for solving the Closest Pair Problem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24425" r="58333" b="33141"/>
          <a:stretch/>
        </p:blipFill>
        <p:spPr bwMode="auto">
          <a:xfrm>
            <a:off x="4564726" y="2622884"/>
            <a:ext cx="4146137" cy="29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24425" r="58333" b="33141"/>
          <a:stretch/>
        </p:blipFill>
        <p:spPr bwMode="auto">
          <a:xfrm>
            <a:off x="4564726" y="2622884"/>
            <a:ext cx="4146137" cy="29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86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9850" y="2202388"/>
            <a:ext cx="89354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Running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</a:t>
            </a:r>
            <a:r>
              <a:rPr lang="en-US" dirty="0"/>
              <a:t>assume that we represent G with an </a:t>
            </a:r>
            <a:r>
              <a:rPr lang="en-US" dirty="0" smtClean="0"/>
              <a:t>adjacency list</a:t>
            </a:r>
            <a:r>
              <a:rPr lang="en-US" dirty="0"/>
              <a:t>. We can then step through all the </a:t>
            </a:r>
            <a:r>
              <a:rPr lang="en-US" dirty="0" smtClean="0"/>
              <a:t>vertices adjacent </a:t>
            </a:r>
            <a:r>
              <a:rPr lang="en-US" dirty="0"/>
              <a:t>to u in time proportional to their </a:t>
            </a:r>
            <a:r>
              <a:rPr lang="en-US" dirty="0" smtClean="0"/>
              <a:t>number (i.e</a:t>
            </a:r>
            <a:r>
              <a:rPr lang="en-US" dirty="0"/>
              <a:t>. O(j) where j in the number of vertices </a:t>
            </a:r>
            <a:r>
              <a:rPr lang="en-US" dirty="0" smtClean="0"/>
              <a:t>adjacent to </a:t>
            </a:r>
            <a:r>
              <a:rPr lang="en-US" dirty="0"/>
              <a:t>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priority queue Q: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Heap: Implementing Q with a heap allows </a:t>
            </a:r>
            <a:r>
              <a:rPr lang="en-US" dirty="0" smtClean="0"/>
              <a:t>for efficient </a:t>
            </a:r>
            <a:r>
              <a:rPr lang="en-US" dirty="0"/>
              <a:t>extraction of vertices with the smallest </a:t>
            </a:r>
            <a:r>
              <a:rPr lang="en-US" dirty="0" smtClean="0"/>
              <a:t>D label(O(log N</a:t>
            </a:r>
            <a:r>
              <a:rPr lang="en-US" dirty="0"/>
              <a:t>)). If Q is </a:t>
            </a:r>
            <a:r>
              <a:rPr lang="en-US" dirty="0" smtClean="0"/>
              <a:t>implemented </a:t>
            </a:r>
            <a:r>
              <a:rPr lang="en-US" dirty="0"/>
              <a:t>with </a:t>
            </a:r>
            <a:r>
              <a:rPr lang="en-US" dirty="0" smtClean="0"/>
              <a:t>locators, key </a:t>
            </a:r>
            <a:r>
              <a:rPr lang="en-US" dirty="0"/>
              <a:t>updates can be performed in </a:t>
            </a:r>
            <a:r>
              <a:rPr lang="en-US" dirty="0" smtClean="0"/>
              <a:t>O(log N</a:t>
            </a:r>
            <a:r>
              <a:rPr lang="en-US" dirty="0"/>
              <a:t>) </a:t>
            </a:r>
            <a:r>
              <a:rPr lang="en-US" dirty="0" smtClean="0"/>
              <a:t>time. The </a:t>
            </a:r>
            <a:r>
              <a:rPr lang="en-US" dirty="0"/>
              <a:t>total run time is O((</a:t>
            </a:r>
            <a:r>
              <a:rPr lang="en-US" dirty="0" err="1" smtClean="0"/>
              <a:t>n+m</a:t>
            </a:r>
            <a:r>
              <a:rPr lang="en-US" dirty="0" smtClean="0"/>
              <a:t>)log n</a:t>
            </a:r>
            <a:r>
              <a:rPr lang="en-US" dirty="0"/>
              <a:t>) where n is </a:t>
            </a:r>
            <a:r>
              <a:rPr lang="en-US" dirty="0" smtClean="0"/>
              <a:t>the number </a:t>
            </a:r>
            <a:r>
              <a:rPr lang="en-US" dirty="0"/>
              <a:t>of vertices in G and m in the number </a:t>
            </a:r>
            <a:r>
              <a:rPr lang="en-US" dirty="0" smtClean="0"/>
              <a:t>of edges</a:t>
            </a:r>
            <a:r>
              <a:rPr lang="en-US" dirty="0"/>
              <a:t>. In terms of n, worst case time is </a:t>
            </a:r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log n)</a:t>
            </a:r>
            <a:endParaRPr lang="en-US" dirty="0"/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Unsorted </a:t>
            </a:r>
            <a:r>
              <a:rPr lang="en-US" dirty="0"/>
              <a:t>Sequence: O(n) when we </a:t>
            </a:r>
            <a:r>
              <a:rPr lang="en-US" dirty="0" smtClean="0"/>
              <a:t>extract minimum </a:t>
            </a:r>
            <a:r>
              <a:rPr lang="en-US" dirty="0"/>
              <a:t>elements, but fast key updates (O(1</a:t>
            </a:r>
            <a:r>
              <a:rPr lang="en-US" dirty="0" smtClean="0"/>
              <a:t>)). There </a:t>
            </a:r>
            <a:r>
              <a:rPr lang="en-US" dirty="0"/>
              <a:t>are only n-1 extractions and m </a:t>
            </a:r>
            <a:r>
              <a:rPr lang="en-US" dirty="0" smtClean="0"/>
              <a:t>relaxations. The </a:t>
            </a:r>
            <a:r>
              <a:rPr lang="en-US" dirty="0"/>
              <a:t>running time is O(n</a:t>
            </a:r>
            <a:r>
              <a:rPr lang="en-US" baseline="30000" dirty="0"/>
              <a:t>2</a:t>
            </a:r>
            <a:r>
              <a:rPr lang="en-US" dirty="0"/>
              <a:t>+m)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3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3569" r="63268" b="44983"/>
          <a:stretch/>
        </p:blipFill>
        <p:spPr bwMode="auto">
          <a:xfrm>
            <a:off x="3272589" y="2343063"/>
            <a:ext cx="5005137" cy="343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52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32319" r="64802" b="37582"/>
          <a:stretch/>
        </p:blipFill>
        <p:spPr bwMode="auto">
          <a:xfrm>
            <a:off x="3392906" y="2478505"/>
            <a:ext cx="5510464" cy="293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84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18257" r="63706" b="56332"/>
          <a:stretch/>
        </p:blipFill>
        <p:spPr bwMode="auto">
          <a:xfrm>
            <a:off x="1540040" y="2911643"/>
            <a:ext cx="5046253" cy="216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44985" r="63706" b="9276"/>
          <a:stretch/>
        </p:blipFill>
        <p:spPr bwMode="auto">
          <a:xfrm>
            <a:off x="7436056" y="2911643"/>
            <a:ext cx="3426469" cy="264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223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Tree:</a:t>
            </a:r>
          </a:p>
          <a:p>
            <a:pPr lvl="0"/>
            <a:r>
              <a:rPr lang="en-US" dirty="0" smtClean="0"/>
              <a:t>Prim-</a:t>
            </a:r>
            <a:r>
              <a:rPr lang="en-US" dirty="0" err="1" smtClean="0"/>
              <a:t>Jarnik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17023" r="63267" b="11677"/>
          <a:stretch/>
        </p:blipFill>
        <p:spPr bwMode="auto">
          <a:xfrm>
            <a:off x="5851178" y="1299411"/>
            <a:ext cx="3701896" cy="469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232" y="4572000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Runtime is same as the shortest path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03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7457" r="62787" b="52155"/>
          <a:stretch/>
        </p:blipFill>
        <p:spPr bwMode="auto">
          <a:xfrm>
            <a:off x="1702673" y="2522484"/>
            <a:ext cx="4414345" cy="220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8425" r="62787" b="10768"/>
          <a:stretch/>
        </p:blipFill>
        <p:spPr bwMode="auto">
          <a:xfrm>
            <a:off x="7120756" y="2459422"/>
            <a:ext cx="4414345" cy="296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11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6811" r="63218" b="12392"/>
          <a:stretch/>
        </p:blipFill>
        <p:spPr bwMode="auto">
          <a:xfrm>
            <a:off x="5159752" y="1450428"/>
            <a:ext cx="3925829" cy="469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8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9095" r="64224" b="22090"/>
          <a:stretch/>
        </p:blipFill>
        <p:spPr bwMode="auto">
          <a:xfrm>
            <a:off x="5750134" y="1923393"/>
            <a:ext cx="4497453" cy="38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2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12581" r="61293" b="37583"/>
          <a:stretch/>
        </p:blipFill>
        <p:spPr bwMode="auto">
          <a:xfrm>
            <a:off x="4066674" y="2550694"/>
            <a:ext cx="3826041" cy="267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107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8281" r="63007" b="28372"/>
          <a:stretch/>
        </p:blipFill>
        <p:spPr bwMode="auto">
          <a:xfrm>
            <a:off x="4346408" y="2257927"/>
            <a:ext cx="5832308" cy="3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3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918" r="67982" b="44737"/>
          <a:stretch/>
        </p:blipFill>
        <p:spPr bwMode="auto">
          <a:xfrm>
            <a:off x="2045369" y="2695073"/>
            <a:ext cx="3826042" cy="2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5900" r="67982" b="13118"/>
          <a:stretch/>
        </p:blipFill>
        <p:spPr bwMode="auto">
          <a:xfrm>
            <a:off x="6505075" y="2344151"/>
            <a:ext cx="3826042" cy="30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50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50000" r="68530" b="17105"/>
          <a:stretch/>
        </p:blipFill>
        <p:spPr bwMode="auto">
          <a:xfrm>
            <a:off x="1900990" y="2446421"/>
            <a:ext cx="3777916" cy="320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31867" r="68128" b="36554"/>
          <a:stretch/>
        </p:blipFill>
        <p:spPr bwMode="auto">
          <a:xfrm>
            <a:off x="6328611" y="2510589"/>
            <a:ext cx="3850106" cy="30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6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35033" r="67763" b="32484"/>
          <a:stretch/>
        </p:blipFill>
        <p:spPr bwMode="auto">
          <a:xfrm>
            <a:off x="2165684" y="2646947"/>
            <a:ext cx="3922294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43709" r="66704" b="23232"/>
          <a:stretch/>
        </p:blipFill>
        <p:spPr bwMode="auto">
          <a:xfrm>
            <a:off x="6978316" y="2815388"/>
            <a:ext cx="4138863" cy="32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56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 Time Complexity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32072" r="62719" b="37336"/>
          <a:stretch/>
        </p:blipFill>
        <p:spPr bwMode="auto">
          <a:xfrm>
            <a:off x="3441031" y="2550695"/>
            <a:ext cx="5847348" cy="29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9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t="10856" r="60745" b="4523"/>
          <a:stretch/>
        </p:blipFill>
        <p:spPr bwMode="auto">
          <a:xfrm>
            <a:off x="5311152" y="1588169"/>
            <a:ext cx="3657039" cy="43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50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21711" r="64692" b="11431"/>
          <a:stretch/>
        </p:blipFill>
        <p:spPr bwMode="auto">
          <a:xfrm>
            <a:off x="5498476" y="1684421"/>
            <a:ext cx="3260514" cy="4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17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t="20970" r="64912" b="11431"/>
          <a:stretch/>
        </p:blipFill>
        <p:spPr bwMode="auto">
          <a:xfrm>
            <a:off x="5390324" y="1756610"/>
            <a:ext cx="3176161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90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27877" r="65460" b="15132"/>
          <a:stretch/>
        </p:blipFill>
        <p:spPr bwMode="auto">
          <a:xfrm>
            <a:off x="5513901" y="1804737"/>
            <a:ext cx="3461657" cy="382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9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16283" r="64912" b="13898"/>
          <a:stretch/>
        </p:blipFill>
        <p:spPr bwMode="auto">
          <a:xfrm>
            <a:off x="5576955" y="1588168"/>
            <a:ext cx="3332111" cy="46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7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22944" r="62171" b="15132"/>
          <a:stretch/>
        </p:blipFill>
        <p:spPr bwMode="auto">
          <a:xfrm>
            <a:off x="5300413" y="1588168"/>
            <a:ext cx="4084218" cy="43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70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679</Words>
  <Application>Microsoft Office PowerPoint</Application>
  <PresentationFormat>Custom</PresentationFormat>
  <Paragraphs>123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2018-05-11T14:41:52Z</dcterms:modified>
</cp:coreProperties>
</file>